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6" r:id="rId6"/>
    <p:sldId id="267" r:id="rId7"/>
    <p:sldId id="268" r:id="rId8"/>
    <p:sldId id="289" r:id="rId9"/>
    <p:sldId id="263" r:id="rId10"/>
    <p:sldId id="290" r:id="rId11"/>
    <p:sldId id="29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92" r:id="rId22"/>
    <p:sldId id="302" r:id="rId23"/>
    <p:sldId id="303" r:id="rId24"/>
    <p:sldId id="304" r:id="rId25"/>
    <p:sldId id="305" r:id="rId26"/>
  </p:sldIdLst>
  <p:sldSz cx="12192000" cy="6858000"/>
  <p:notesSz cx="6858000" cy="9144000"/>
  <p:custDataLst>
    <p:tags r:id="rId2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tags" Target="tags/tag1.xml" /><Relationship Id="rId28" Type="http://schemas.openxmlformats.org/officeDocument/2006/relationships/presProps" Target="presProps.xml" /><Relationship Id="rId29" Type="http://schemas.openxmlformats.org/officeDocument/2006/relationships/viewProps" Target="viewProps.xml" /><Relationship Id="rId3" Type="http://schemas.openxmlformats.org/officeDocument/2006/relationships/slide" Target="slides/slide2.xml" /><Relationship Id="rId30" Type="http://schemas.openxmlformats.org/officeDocument/2006/relationships/theme" Target="theme/theme1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FA154-03CC-4D69-B9BB-127A5352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AF0C18-DF42-4C79-8E61-A8F802AB2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17D2F6-61EC-48CF-B5A0-6D8CF567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A244C6-3B24-4CFD-A89E-7F22B1ED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DC9EC9-0774-4DD6-AE50-C22711FF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993594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162D-B14B-4022-BC4A-7BB3CB53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56EFF-6FAC-4613-99B7-8A9E1E1CA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1A9EA1-186D-4884-8DDC-74B00977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7F6C3-11F9-4C9F-AE55-10F84CBF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DFA631-8623-403E-A46A-F2F090E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0939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1D4D-26BE-44D6-8A7B-E862868A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96340B-9E90-4B7D-A798-BB22F344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9EF1C0-8FF8-48A2-BCB4-D38C04D24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DE3BED-CADD-4D9F-BE8D-A32537C4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DF86F1-F45E-4385-AB4A-BC718CC9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96CB97-F7CF-4D87-8A02-241EC675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248545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ACD6C5-6A4B-4B83-AABE-52E9CAD6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2C80D0-4B40-4A15-873B-38F0725C5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B9EF59-A1A7-461E-A6B3-77FA796F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59F454-B84C-4B21-BDA5-2A6ECB515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AF8EE-B25F-4E2E-91EC-F20B14D9D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6E40A8-B230-42C9-A511-B30CD9A4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8048D2-B282-44AC-9BA3-D39F0E81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B487141-9566-4229-8B60-8D4454DD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389996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988CB-DED2-4B56-8917-15211023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0A91F3-26BF-47AE-ABAA-79444A22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3BB242-2347-45C6-9A6E-6A9E42D7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1E2FDE-3936-46CC-BE20-B5CDEE51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893992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F5D72F-19FB-403C-B18F-9E7EF0D1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37AAD0-A9D1-4B9B-A18F-185F8E8E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95361-8070-4657-952A-06B295F0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97728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87D59-3D13-4DDB-9849-1537E9B6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74026B-55DE-4359-8608-C9D4FCE8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83D7D-1F4F-4063-8AA4-E9D6B712E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83B2E-E054-4E21-97F7-102B19DBB1F5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55B38-5C6E-49A2-9051-0C36EB6E7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01489-4234-4082-9040-353F4B79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4616-F296-4E23-A7E7-D30A324AB7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image" Target="../media/image2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16.jpeg" /><Relationship Id="rId3" Type="http://schemas.openxmlformats.org/officeDocument/2006/relationships/image" Target="../media/image17.jpeg" /><Relationship Id="rId4" Type="http://schemas.openxmlformats.org/officeDocument/2006/relationships/image" Target="../media/image18.jpeg" /><Relationship Id="rId5" Type="http://schemas.openxmlformats.org/officeDocument/2006/relationships/hyperlink" Target="https://www.paks.ru/about" TargetMode="External" /><Relationship Id="rId6" Type="http://schemas.openxmlformats.org/officeDocument/2006/relationships/image" Target="../media/image19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jpeg" /><Relationship Id="rId3" Type="http://schemas.openxmlformats.org/officeDocument/2006/relationships/hyperlink" Target="https://newonline.paks.ru/" TargetMode="External" /><Relationship Id="rId4" Type="http://schemas.openxmlformats.org/officeDocument/2006/relationships/image" Target="../media/image21.jpeg" /><Relationship Id="rId5" Type="http://schemas.openxmlformats.org/officeDocument/2006/relationships/image" Target="../media/image22.jpeg" /><Relationship Id="rId6" Type="http://schemas.openxmlformats.org/officeDocument/2006/relationships/image" Target="../media/image23.jpeg" /><Relationship Id="rId7" Type="http://schemas.openxmlformats.org/officeDocument/2006/relationships/image" Target="../media/image24.jpeg" /><Relationship Id="rId8" Type="http://schemas.openxmlformats.org/officeDocument/2006/relationships/image" Target="../media/image25.jpeg" /><Relationship Id="rId9" Type="http://schemas.openxmlformats.org/officeDocument/2006/relationships/image" Target="../media/image26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eg" /><Relationship Id="rId3" Type="http://schemas.openxmlformats.org/officeDocument/2006/relationships/image" Target="../media/image28.jpeg" /><Relationship Id="rId4" Type="http://schemas.openxmlformats.org/officeDocument/2006/relationships/image" Target="../media/image29.jpeg" /><Relationship Id="rId5" Type="http://schemas.openxmlformats.org/officeDocument/2006/relationships/hyperlink" Target="https://www.aeroflot.ru/ru-ru" TargetMode="External" /><Relationship Id="rId6" Type="http://schemas.openxmlformats.org/officeDocument/2006/relationships/image" Target="../media/image30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eg" /><Relationship Id="rId3" Type="http://schemas.openxmlformats.org/officeDocument/2006/relationships/hyperlink" Target="http://www.regencyplazasharm.com/regencyplaza/" TargetMode="External" /><Relationship Id="rId4" Type="http://schemas.openxmlformats.org/officeDocument/2006/relationships/image" Target="../media/image32.jpeg" /><Relationship Id="rId5" Type="http://schemas.openxmlformats.org/officeDocument/2006/relationships/image" Target="../media/image33.jpeg" /><Relationship Id="rId6" Type="http://schemas.openxmlformats.org/officeDocument/2006/relationships/image" Target="../media/image34.jpeg" /><Relationship Id="rId7" Type="http://schemas.openxmlformats.org/officeDocument/2006/relationships/image" Target="../media/image35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eg" /><Relationship Id="rId3" Type="http://schemas.openxmlformats.org/officeDocument/2006/relationships/image" Target="../media/image38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eg" /><Relationship Id="rId3" Type="http://schemas.openxmlformats.org/officeDocument/2006/relationships/image" Target="../media/image40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jpeg" /><Relationship Id="rId3" Type="http://schemas.openxmlformats.org/officeDocument/2006/relationships/image" Target="../media/image42.jpeg" /><Relationship Id="rId4" Type="http://schemas.openxmlformats.org/officeDocument/2006/relationships/image" Target="../media/image43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eg" /><Relationship Id="rId3" Type="http://schemas.openxmlformats.org/officeDocument/2006/relationships/image" Target="../media/image45.jpeg" /><Relationship Id="rId4" Type="http://schemas.openxmlformats.org/officeDocument/2006/relationships/image" Target="../media/image46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49.jpeg" /><Relationship Id="rId3" Type="http://schemas.openxmlformats.org/officeDocument/2006/relationships/image" Target="../media/image50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51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aks.ru/about" TargetMode="External" /><Relationship Id="rId3" Type="http://schemas.openxmlformats.org/officeDocument/2006/relationships/hyperlink" Target="http://www.regencyplazasharm.com/regencyplaza/" TargetMode="External" /><Relationship Id="rId4" Type="http://schemas.openxmlformats.org/officeDocument/2006/relationships/hyperlink" Target="https://www.aeroflot.ru/ru-ru" TargetMode="External" /><Relationship Id="rId5" Type="http://schemas.openxmlformats.org/officeDocument/2006/relationships/hyperlink" Target="https://www.ingos.ru/" TargetMode="Externa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eg" /><Relationship Id="rId3" Type="http://schemas.openxmlformats.org/officeDocument/2006/relationships/image" Target="../media/image6.jpeg" /><Relationship Id="rId4" Type="http://schemas.openxmlformats.org/officeDocument/2006/relationships/image" Target="../media/image7.jpeg" /><Relationship Id="rId5" Type="http://schemas.openxmlformats.org/officeDocument/2006/relationships/hyperlink" Target="https://www.paks.ru/egypt" TargetMode="Externa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www.paks.ru/egypt/regions/hurghada" TargetMode="External" /><Relationship Id="rId3" Type="http://schemas.openxmlformats.org/officeDocument/2006/relationships/hyperlink" Target="https://www.paks.ru/egypt/regions/sarm-el-shaix" TargetMode="External" /><Relationship Id="rId4" Type="http://schemas.openxmlformats.org/officeDocument/2006/relationships/hyperlink" Target="https://www.paks.ru/egypt/regions/cairo" TargetMode="External" /><Relationship Id="rId5" Type="http://schemas.openxmlformats.org/officeDocument/2006/relationships/image" Target="../media/image9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www.visa2egypt.gov.eg/eVisa/Home" TargetMode="External" /><Relationship Id="rId3" Type="http://schemas.openxmlformats.org/officeDocument/2006/relationships/image" Target="../media/image10.png" /><Relationship Id="rId4" Type="http://schemas.openxmlformats.org/officeDocument/2006/relationships/image" Target="../media/image11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eg" /><Relationship Id="rId3" Type="http://schemas.openxmlformats.org/officeDocument/2006/relationships/image" Target="../media/image13.jpeg" /><Relationship Id="rId4" Type="http://schemas.openxmlformats.org/officeDocument/2006/relationships/image" Target="../media/image14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tourism.gov.ru/operators/show.php?id=114150" TargetMode="External" /><Relationship Id="rId3" Type="http://schemas.openxmlformats.org/officeDocument/2006/relationships/hyperlink" Target="https://tourism.gov.ru/operators/show.php?id=114149" TargetMode="External" /><Relationship Id="rId4" Type="http://schemas.openxmlformats.org/officeDocument/2006/relationships/image" Target="../media/image15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3E3F6-4A8F-4443-B741-90583D358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Модуль 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3335B9-DBAC-40CB-BEC6-8B98FCB63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Подбор пакетного тура по заказу клиента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61E62-28E3-4D46-8C17-C8614960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89070">
            <a:off x="600802" y="538045"/>
            <a:ext cx="3167787" cy="23780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8946C5-94E8-4F22-AE5E-893E14ED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1658">
            <a:off x="8477139" y="4559401"/>
            <a:ext cx="3258935" cy="1776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28357-D9DA-4B2C-AF08-3C289EEF502F}"/>
              </a:ext>
            </a:extLst>
          </p:cNvPr>
          <p:cNvSpPr txBox="1"/>
          <p:nvPr/>
        </p:nvSpPr>
        <p:spPr>
          <a:xfrm>
            <a:off x="683581" y="5447687"/>
            <a:ext cx="2707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Команда № 1</a:t>
            </a:r>
          </a:p>
          <a:p>
            <a:r>
              <a:rPr lang="ru-RU"/>
              <a:t>Емелин С.В и 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3799274554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6DE5A-D2B4-4889-A967-555E42D0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02" r="46918" b="5373"/>
          <a:stretch>
            <a:fillRect/>
          </a:stretch>
        </p:blipFill>
        <p:spPr>
          <a:xfrm>
            <a:off x="189875" y="177167"/>
            <a:ext cx="4385225" cy="40393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D6B26A-8DCE-4681-8F66-CD719E57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041" y="861132"/>
            <a:ext cx="3356458" cy="17475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BF75B0-7ABB-4FB0-99C2-E2BE2C6143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50" t="22007" r="46044" b="4984"/>
          <a:stretch>
            <a:fillRect/>
          </a:stretch>
        </p:blipFill>
        <p:spPr>
          <a:xfrm>
            <a:off x="4649278" y="235522"/>
            <a:ext cx="3686335" cy="357847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CA9638-A695-44BF-81B8-3EB8037BDE1E}"/>
              </a:ext>
            </a:extLst>
          </p:cNvPr>
          <p:cNvSpPr/>
          <p:nvPr/>
        </p:nvSpPr>
        <p:spPr>
          <a:xfrm>
            <a:off x="254318" y="6280497"/>
            <a:ext cx="2770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https://www.paks.ru/about</a:t>
            </a:r>
            <a:endParaRPr lang="ru-RU"/>
          </a:p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05A88D-E5F7-47AE-9870-8C93CD9BFC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588" r="48519" b="11782"/>
          <a:stretch>
            <a:fillRect/>
          </a:stretch>
        </p:blipFill>
        <p:spPr>
          <a:xfrm>
            <a:off x="7723748" y="4334024"/>
            <a:ext cx="4213934" cy="21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4885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88EA59-A5D4-4EE7-9DE9-05A3C16A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5" r="1335" b="4984"/>
          <a:stretch>
            <a:fillRect/>
          </a:stretch>
        </p:blipFill>
        <p:spPr>
          <a:xfrm>
            <a:off x="435038" y="1381690"/>
            <a:ext cx="4423230" cy="2187133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75A680-0677-4B28-AB00-B8E47E1B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Наличие тура на сайте туроператора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A7CA71-BA6F-4489-A589-0BD49105F28F}"/>
              </a:ext>
            </a:extLst>
          </p:cNvPr>
          <p:cNvSpPr/>
          <p:nvPr/>
        </p:nvSpPr>
        <p:spPr>
          <a:xfrm>
            <a:off x="9467280" y="6463282"/>
            <a:ext cx="2724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https://newonline.paks.ru/</a:t>
            </a:r>
            <a:endParaRPr lang="ru-RU"/>
          </a:p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1902A4-5175-45A9-A0D7-74BA23CC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66" t="57947" r="3568" b="10162"/>
          <a:stretch>
            <a:fillRect/>
          </a:stretch>
        </p:blipFill>
        <p:spPr>
          <a:xfrm>
            <a:off x="64160" y="3744370"/>
            <a:ext cx="6096000" cy="11675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59F1DF2-1DE5-42C0-8C53-E3A10E2E4B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85" t="28867" r="17974" b="50000"/>
          <a:stretch>
            <a:fillRect/>
          </a:stretch>
        </p:blipFill>
        <p:spPr>
          <a:xfrm>
            <a:off x="5474277" y="1305427"/>
            <a:ext cx="6522330" cy="12106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0CE8ED-65C3-4244-AF22-42B4FD4489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03" t="35858" r="18519" b="46494"/>
          <a:stretch>
            <a:fillRect/>
          </a:stretch>
        </p:blipFill>
        <p:spPr>
          <a:xfrm>
            <a:off x="5210822" y="2464773"/>
            <a:ext cx="7049239" cy="10920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96431DC-296F-4BA1-AE61-539EA13FB5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374" t="20511" r="20170" b="54947"/>
          <a:stretch>
            <a:fillRect/>
          </a:stretch>
        </p:blipFill>
        <p:spPr>
          <a:xfrm>
            <a:off x="6285390" y="3429000"/>
            <a:ext cx="5625482" cy="12636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2B140B-F19A-4572-99F7-65E2F9A6963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249" t="27225" r="17913" b="52503"/>
          <a:stretch>
            <a:fillRect/>
          </a:stretch>
        </p:blipFill>
        <p:spPr>
          <a:xfrm>
            <a:off x="6285390" y="4597140"/>
            <a:ext cx="5175985" cy="9102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212C181-1A8A-4029-9127-C85F0C60866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593" t="42946" r="19343" b="22276"/>
          <a:stretch>
            <a:fillRect/>
          </a:stretch>
        </p:blipFill>
        <p:spPr>
          <a:xfrm>
            <a:off x="6285390" y="5508474"/>
            <a:ext cx="3641640" cy="11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2472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AFE9D-AF34-47E4-9541-FAEBFF4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Перелет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D314BE-48D6-4869-9B83-5066D0D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0" y="3334830"/>
            <a:ext cx="4220592" cy="3032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B745F-A757-4A6F-8617-1802FE64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834499"/>
            <a:ext cx="4220592" cy="23792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5588D8-6AC1-428A-8C99-C16945C3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55" t="7148" r="15752" b="22589"/>
          <a:stretch>
            <a:fillRect/>
          </a:stretch>
        </p:blipFill>
        <p:spPr>
          <a:xfrm>
            <a:off x="5365180" y="4390684"/>
            <a:ext cx="2831977" cy="180839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BD72A34-C301-439F-B238-9F9A4CDA0EE4}"/>
              </a:ext>
            </a:extLst>
          </p:cNvPr>
          <p:cNvSpPr/>
          <p:nvPr/>
        </p:nvSpPr>
        <p:spPr>
          <a:xfrm>
            <a:off x="5040515" y="27262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Группа «Аэрофлот» – крупнейшая авиационная группа России и одна из крупнейших в Европе и в мире. В 2021 году авиакомпании Группы «Аэрофлот» перевезли 45,8 млн пассажиров. Рейсами авиакомпании «Аэрофлот» перевезено 21,4 млн пассажиров.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039E94-ED02-4B32-8F58-42A1949D5813}"/>
              </a:ext>
            </a:extLst>
          </p:cNvPr>
          <p:cNvSpPr/>
          <p:nvPr/>
        </p:nvSpPr>
        <p:spPr>
          <a:xfrm>
            <a:off x="8599703" y="5820904"/>
            <a:ext cx="3018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https://www.aeroflot.ru/ru-ru</a:t>
            </a:r>
            <a:endParaRPr lang="ru-RU"/>
          </a:p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22B7E2-100B-4C0C-8417-C81B38223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967" y="1286597"/>
            <a:ext cx="562709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8090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ADB06-1B11-4135-86C3-0FDFBD05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Проживание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505C06-B0F6-4D35-9C2C-E27B473C0B60}"/>
              </a:ext>
            </a:extLst>
          </p:cNvPr>
          <p:cNvSpPr/>
          <p:nvPr/>
        </p:nvSpPr>
        <p:spPr>
          <a:xfrm>
            <a:off x="4794504" y="544175"/>
            <a:ext cx="6818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Regency Plaza Aqua Park &amp; Spa</a:t>
            </a:r>
            <a:r>
              <a:rPr lang="ru-RU" sz="2800"/>
              <a:t> </a:t>
            </a:r>
            <a:r>
              <a:rPr lang="en-US" sz="2800"/>
              <a:t>5*</a:t>
            </a:r>
          </a:p>
          <a:p>
            <a:r>
              <a:rPr lang="ru-RU" sz="2800"/>
              <a:t>Египет, Набк-Бей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4D9C2-82C9-480B-A465-AA23D6BA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3" y="1714690"/>
            <a:ext cx="3062018" cy="203225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593E2B-DD7A-4C5D-9905-3D57897B525B}"/>
              </a:ext>
            </a:extLst>
          </p:cNvPr>
          <p:cNvSpPr/>
          <p:nvPr/>
        </p:nvSpPr>
        <p:spPr>
          <a:xfrm>
            <a:off x="4596997" y="25724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Расположен на первой линии от моря, в бухте Набк-Бей в 10 минутах от международного аэропорта Шарм-эль-Шейха, 25 минутах от Наама-Бей и 5 минутах ходьбы до ближайшего торгового района. Занимает площадь более чем 167 000 кв.м</a:t>
            </a: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BD48C4-CA7C-4533-8B7A-8EBE41B90F35}"/>
              </a:ext>
            </a:extLst>
          </p:cNvPr>
          <p:cNvSpPr/>
          <p:nvPr/>
        </p:nvSpPr>
        <p:spPr>
          <a:xfrm>
            <a:off x="359664" y="5806440"/>
            <a:ext cx="4843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err="1"/>
              <a:t>Адрес:</a:t>
            </a:r>
            <a:r>
              <a:rPr lang="ru-RU" sz="1600"/>
              <a:t> </a:t>
            </a:r>
            <a:r>
              <a:rPr lang="en-US" sz="1600"/>
              <a:t>Nabq Bay, Sharm El Sheikh, South Sinai, Egypt.</a:t>
            </a:r>
          </a:p>
          <a:p>
            <a:r>
              <a:rPr lang="en-US" sz="1600" err="1"/>
              <a:t>Сайт:</a:t>
            </a:r>
            <a:r>
              <a:rPr lang="ru-RU" sz="1600"/>
              <a:t> </a:t>
            </a:r>
            <a:r>
              <a:rPr lang="en-US" sz="1600">
                <a:hlinkClick r:id="rId3"/>
              </a:rPr>
              <a:t>www.regencyplazasharm.com/regencyplaza/</a:t>
            </a:r>
            <a:endParaRPr lang="ru-RU" sz="1600"/>
          </a:p>
          <a:p>
            <a:endParaRPr lang="ru-RU" sz="16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8FAAAA-1CA9-41C6-AEAF-1D739533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50" t="28925" b="8934"/>
          <a:stretch>
            <a:fillRect/>
          </a:stretch>
        </p:blipFill>
        <p:spPr>
          <a:xfrm>
            <a:off x="4794504" y="4794809"/>
            <a:ext cx="3617974" cy="17009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B697DF-8BA3-41A5-8F60-2915096E5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93" y="3868006"/>
            <a:ext cx="3230880" cy="18173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60E5DD-8116-40E2-9B9B-87C1EF3AE3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200" t="25458" r="3550" b="9267"/>
          <a:stretch>
            <a:fillRect/>
          </a:stretch>
        </p:blipFill>
        <p:spPr>
          <a:xfrm>
            <a:off x="8690045" y="4794809"/>
            <a:ext cx="3501955" cy="18046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FAF31E-9028-400C-9E54-0D29BFEAB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421" y="1169538"/>
            <a:ext cx="7047587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5896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B7B17-5BD6-42A0-96FA-79DCDB6C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Условия проживания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780FA-1B9C-41D4-B5AA-EEA10607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1603629"/>
            <a:ext cx="4867656" cy="365074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B00C99-1AA9-475C-89EB-5702E1347E25}"/>
              </a:ext>
            </a:extLst>
          </p:cNvPr>
          <p:cNvSpPr/>
          <p:nvPr/>
        </p:nvSpPr>
        <p:spPr>
          <a:xfrm>
            <a:off x="5788714" y="27134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В номере</a:t>
            </a:r>
          </a:p>
          <a:p>
            <a:r>
              <a:rPr lang="ru-RU"/>
              <a:t>ванная комната с душем/ванной, фен, кондиционер, телефон, сейф, телевизор, мини-холодильник, чайник, балкон/терраса.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8F865E-FCAB-4410-8543-00B39610FF3E}"/>
              </a:ext>
            </a:extLst>
          </p:cNvPr>
          <p:cNvSpPr/>
          <p:nvPr/>
        </p:nvSpPr>
        <p:spPr>
          <a:xfrm>
            <a:off x="5705856" y="17901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Категория: Семейный номер (</a:t>
            </a:r>
            <a:r>
              <a:rPr lang="en-US"/>
              <a:t>FR)</a:t>
            </a:r>
            <a:endParaRPr lang="ru-RU"/>
          </a:p>
          <a:p>
            <a:r>
              <a:rPr lang="ru-RU"/>
              <a:t>Тип размещения: 3 взрослых (</a:t>
            </a:r>
            <a:r>
              <a:rPr lang="en-US"/>
              <a:t>3AD</a:t>
            </a:r>
            <a:r>
              <a:rPr lang="ru-RU"/>
              <a:t>)</a:t>
            </a:r>
          </a:p>
          <a:p>
            <a:r>
              <a:rPr lang="ru-RU"/>
              <a:t>Вид на бассейн</a:t>
            </a:r>
          </a:p>
        </p:txBody>
      </p:sp>
    </p:spTree>
    <p:extLst>
      <p:ext uri="{BB962C8B-B14F-4D97-AF65-F5344CB8AC3E}">
        <p14:creationId xmlns:p14="http://schemas.microsoft.com/office/powerpoint/2010/main" val="3853073495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38779-8C04-47E2-9824-870652EC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50"/>
            <a:ext cx="10515600" cy="1325563"/>
          </a:xfrm>
        </p:spPr>
        <p:txBody>
          <a:bodyPr/>
          <a:lstStyle/>
          <a:p>
            <a:r>
              <a:rPr lang="ru-RU"/>
              <a:t>Питание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6E3486-15C4-48F6-8E63-A8C0A5D1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44" y="1503716"/>
            <a:ext cx="5500456" cy="873187"/>
          </a:xfrm>
        </p:spPr>
        <p:txBody>
          <a:bodyPr/>
          <a:lstStyle/>
          <a:p>
            <a:pPr marL="0" indent="0">
              <a:buNone/>
            </a:pPr>
            <a:r>
              <a:rPr lang="ru-RU" sz="2400"/>
              <a:t>Тип питания и концепция: Все включено (А</a:t>
            </a:r>
            <a:r>
              <a:rPr lang="en-US" sz="2400"/>
              <a:t>L)</a:t>
            </a:r>
            <a:endParaRPr lang="ru-RU" sz="2400"/>
          </a:p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F194A9-69A0-47CE-A358-3497A97F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22" t="16052" r="35412" b="21812"/>
          <a:stretch>
            <a:fillRect/>
          </a:stretch>
        </p:blipFill>
        <p:spPr>
          <a:xfrm>
            <a:off x="7838983" y="4139101"/>
            <a:ext cx="3364636" cy="254735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E6EB3E-B5A6-430A-91FA-F8972AA9D9DE}"/>
              </a:ext>
            </a:extLst>
          </p:cNvPr>
          <p:cNvSpPr/>
          <p:nvPr/>
        </p:nvSpPr>
        <p:spPr>
          <a:xfrm>
            <a:off x="595544" y="231389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/>
              <a:t>ALL INCLUSIVE</a:t>
            </a:r>
            <a:r>
              <a:rPr lang="ru-RU"/>
              <a:t>. Завтрак (Floret и Ivory), обед (Floret, Ivory, снеки в аквапарке и пляжном баре), ужин (Floret, Ivory восточный ресторан (напитки за доп. плату), Camello (напитки за доп. плату), рыбный ресторан/за доп. плату). Широкий выбор местных напитков, включая безалкогольные (Coca-Cola, Fanta, Sprite), соки, пиво, кофе, чай, местные спиртные напитки (джин, водка, виски, бренди, местное вино). Подаются в бокалах. Свежевыжатый сок и турецкий кофе за доп. плату.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402A41-BDFC-4BC8-859D-18773C39ADD0}"/>
              </a:ext>
            </a:extLst>
          </p:cNvPr>
          <p:cNvSpPr/>
          <p:nvPr/>
        </p:nvSpPr>
        <p:spPr>
          <a:xfrm>
            <a:off x="595544" y="48992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/>
              <a:t>Рестораны и бары</a:t>
            </a:r>
          </a:p>
          <a:p>
            <a:r>
              <a:rPr lang="ru-RU"/>
              <a:t>6 ресторанов: главные рестораны </a:t>
            </a:r>
            <a:r>
              <a:rPr lang="en-US"/>
              <a:t>Floret </a:t>
            </a:r>
            <a:r>
              <a:rPr lang="ru-RU"/>
              <a:t>и </a:t>
            </a:r>
            <a:r>
              <a:rPr lang="en-US"/>
              <a:t>Ivory, </a:t>
            </a:r>
            <a:r>
              <a:rPr lang="ru-RU"/>
              <a:t>восточный ресторан </a:t>
            </a:r>
            <a:r>
              <a:rPr lang="en-US"/>
              <a:t>Oriental Aqua Park, </a:t>
            </a:r>
            <a:r>
              <a:rPr lang="ru-RU"/>
              <a:t>итальянский ресторан </a:t>
            </a:r>
            <a:r>
              <a:rPr lang="en-US" err="1"/>
              <a:t>Camello, </a:t>
            </a:r>
            <a:r>
              <a:rPr lang="ru-RU"/>
              <a:t>индийский ресторан </a:t>
            </a:r>
            <a:r>
              <a:rPr lang="en-US"/>
              <a:t>Maharaja, </a:t>
            </a:r>
            <a:r>
              <a:rPr lang="ru-RU"/>
              <a:t>рыбный ресторан. 5 баров: лобби-бар </a:t>
            </a:r>
            <a:r>
              <a:rPr lang="en-US"/>
              <a:t>Azure (</a:t>
            </a:r>
            <a:r>
              <a:rPr lang="ru-RU"/>
              <a:t>круглосуточно), бар у бассейна </a:t>
            </a:r>
            <a:r>
              <a:rPr lang="en-US"/>
              <a:t>Bella Vista, </a:t>
            </a:r>
            <a:r>
              <a:rPr lang="ru-RU"/>
              <a:t>бар на пляже </a:t>
            </a:r>
            <a:r>
              <a:rPr lang="en-US"/>
              <a:t>Sunrise, </a:t>
            </a:r>
            <a:r>
              <a:rPr lang="ru-RU"/>
              <a:t>бар в аквапарке, дискотека </a:t>
            </a:r>
            <a:r>
              <a:rPr lang="en-US"/>
              <a:t>Grotto.</a:t>
            </a:r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1146BE-859F-49D6-BE79-79674B30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306" y="1010945"/>
            <a:ext cx="3460812" cy="259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520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35AC8-438B-42BC-9200-5D21DB99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Пляж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FB81AD-C17B-46DC-9206-15440DE762B4}"/>
              </a:ext>
            </a:extLst>
          </p:cNvPr>
          <p:cNvSpPr/>
          <p:nvPr/>
        </p:nvSpPr>
        <p:spPr>
          <a:xfrm>
            <a:off x="5426476" y="215190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Отель на 1-й линии</a:t>
            </a:r>
          </a:p>
          <a:p>
            <a:r>
              <a:rPr lang="ru-RU"/>
              <a:t>Тип пляжа: Песчаный пляж</a:t>
            </a:r>
          </a:p>
          <a:p>
            <a:r>
              <a:rPr lang="ru-RU"/>
              <a:t>Вход в море: Песчаный вход в воду</a:t>
            </a:r>
          </a:p>
          <a:p>
            <a:r>
              <a:rPr lang="ru-RU"/>
              <a:t>Протяженность пляжа: 350 м</a:t>
            </a:r>
          </a:p>
          <a:p>
            <a:r>
              <a:rPr lang="ru-RU"/>
              <a:t>Зонты (бесплатно)</a:t>
            </a:r>
          </a:p>
          <a:p>
            <a:r>
              <a:rPr lang="ru-RU"/>
              <a:t>Шезлонги (бесплатно)</a:t>
            </a:r>
          </a:p>
          <a:p>
            <a:r>
              <a:rPr lang="ru-RU"/>
              <a:t>Пляжные полотенца (бесплатно)</a:t>
            </a:r>
          </a:p>
          <a:p>
            <a:r>
              <a:rPr lang="ru-RU"/>
              <a:t>Душ на пляже</a:t>
            </a:r>
          </a:p>
          <a:p>
            <a:r>
              <a:rPr lang="ru-RU"/>
              <a:t>Пляжный волейбол (бесплатно)</a:t>
            </a:r>
          </a:p>
          <a:p>
            <a:r>
              <a:rPr lang="ru-RU"/>
              <a:t>Питание и напитки на пляже (Платно)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B0BDE-979B-4AEB-8221-7DC2B2ED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00" y="1399842"/>
            <a:ext cx="3470864" cy="25915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A0BA41-553E-429F-B381-935A2BC1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00" y="4188606"/>
            <a:ext cx="3470865" cy="23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8497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A6BC6-46E3-4E82-BB2F-8DD99FA2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Развлечения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4CD564-09BC-4145-8CEC-16DD06C3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95" t="36893" r="4102" b="11974"/>
          <a:stretch>
            <a:fillRect/>
          </a:stretch>
        </p:blipFill>
        <p:spPr>
          <a:xfrm>
            <a:off x="4953740" y="2035460"/>
            <a:ext cx="6773662" cy="2787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0E23F-D770-49CA-91E1-15DEBAD9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73" y="1428989"/>
            <a:ext cx="3299534" cy="24746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E742CB-27AE-443E-A72D-D3ABE61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72" y="4110360"/>
            <a:ext cx="3441577" cy="25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9766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1B2DD-1B25-4FB5-A806-487E84F9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Страхование и безопасность туристов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69B321-453A-4E80-BF42-B93510AF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2" y="1581015"/>
            <a:ext cx="8392585" cy="14729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76B1C-A8D6-4C98-BA6B-0261B114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11" t="14110" r="26820" b="19353"/>
          <a:stretch>
            <a:fillRect/>
          </a:stretch>
        </p:blipFill>
        <p:spPr>
          <a:xfrm>
            <a:off x="8473827" y="1522521"/>
            <a:ext cx="3275860" cy="45631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291EA5-240C-448E-96DD-77EB119D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6" y="3429000"/>
            <a:ext cx="3053918" cy="305391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B02AEAD-A91E-4947-8CD4-B4F671C23A72}"/>
              </a:ext>
            </a:extLst>
          </p:cNvPr>
          <p:cNvSpPr/>
          <p:nvPr/>
        </p:nvSpPr>
        <p:spPr>
          <a:xfrm>
            <a:off x="3904605" y="3799657"/>
            <a:ext cx="3854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Ингосстрах — страховая компания, которая работает на международном и внутреннем рынках с 1947 года и предоставляет защиту для физических и юридических лиц.</a:t>
            </a:r>
          </a:p>
        </p:txBody>
      </p:sp>
    </p:spTree>
    <p:extLst>
      <p:ext uri="{BB962C8B-B14F-4D97-AF65-F5344CB8AC3E}">
        <p14:creationId xmlns:p14="http://schemas.microsoft.com/office/powerpoint/2010/main" val="1640025619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67C4-47AD-4AC8-A077-3CCB94C0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Экскурсионное обслуживание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E9BC5-0AB4-43B2-8417-4D985AF2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4" y="1800934"/>
            <a:ext cx="4027503" cy="260109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09FE1C-6CFC-4D5B-B3CF-043D0F993F67}"/>
              </a:ext>
            </a:extLst>
          </p:cNvPr>
          <p:cNvSpPr/>
          <p:nvPr/>
        </p:nvSpPr>
        <p:spPr>
          <a:xfrm>
            <a:off x="665824" y="4550206"/>
            <a:ext cx="355001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/>
              <a:t>Каир из Шарм эль Шейха</a:t>
            </a:r>
          </a:p>
          <a:p>
            <a:r>
              <a:rPr lang="ru-RU" b="1"/>
              <a:t>Продолжительность</a:t>
            </a:r>
            <a:r>
              <a:rPr lang="ru-RU"/>
              <a:t>: 20 часов.</a:t>
            </a:r>
          </a:p>
          <a:p>
            <a:r>
              <a:rPr lang="ru-RU" b="1"/>
              <a:t>Стоимость:</a:t>
            </a:r>
          </a:p>
          <a:p>
            <a:r>
              <a:rPr lang="ru-RU"/>
              <a:t>Взрослый: 45$.</a:t>
            </a:r>
            <a:br>
              <a:rPr lang="ru-RU"/>
            </a:br>
            <a:r>
              <a:rPr lang="ru-RU"/>
              <a:t>Ребёнок от 5и лет до 11и лет: 35$.</a:t>
            </a:r>
          </a:p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2C2DCF-116E-4BB8-A979-CA372C9AE35C}"/>
              </a:ext>
            </a:extLst>
          </p:cNvPr>
          <p:cNvSpPr/>
          <p:nvPr/>
        </p:nvSpPr>
        <p:spPr>
          <a:xfrm>
            <a:off x="5524870" y="20711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Экскурсия Каир на автобусе из Шарм эль шейха позволит увидеть собственными глазами основу древней цивилизации и ее особенности, позволит увидеть самые древние и самые крупные на свете исторические памятники — Пирамиды — которые возносятся к небу между серебристо-желтой пустыней и оливково-коричневой величественной рекой, позволит посетить главное хранилище всех древностей этой страны — Египетский национальный музей — посвященный истории Египта, в котором любой путешественник и любознательный турист откроет для себя очень много нового!</a:t>
            </a:r>
          </a:p>
        </p:txBody>
      </p:sp>
    </p:spTree>
    <p:extLst>
      <p:ext uri="{BB962C8B-B14F-4D97-AF65-F5344CB8AC3E}">
        <p14:creationId xmlns:p14="http://schemas.microsoft.com/office/powerpoint/2010/main" val="1002343270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857AC-6FA5-4E37-A9FA-A9C13110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Информация о заказе (Заявка)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A3D9E5-C0BD-47A2-A213-68D5072D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/>
              <a:t>Туристы:</a:t>
            </a:r>
            <a:r>
              <a:rPr lang="ru-RU" sz="2400"/>
              <a:t> Семья из 3 человек</a:t>
            </a:r>
          </a:p>
          <a:p>
            <a:pPr marL="0" indent="0">
              <a:buNone/>
            </a:pPr>
            <a:r>
              <a:rPr lang="ru-RU" sz="2400" b="1"/>
              <a:t>Направление:</a:t>
            </a:r>
            <a:r>
              <a:rPr lang="ru-RU" sz="2400"/>
              <a:t> Египет</a:t>
            </a:r>
          </a:p>
          <a:p>
            <a:pPr marL="0" indent="0">
              <a:buNone/>
            </a:pPr>
            <a:r>
              <a:rPr lang="ru-RU" sz="2400" b="1"/>
              <a:t>Цель:</a:t>
            </a:r>
            <a:r>
              <a:rPr lang="ru-RU" sz="2400"/>
              <a:t> пляжный отдых</a:t>
            </a:r>
          </a:p>
          <a:p>
            <a:pPr marL="0" indent="0">
              <a:buNone/>
            </a:pPr>
            <a:r>
              <a:rPr lang="ru-RU" sz="2400" b="1"/>
              <a:t>Период:</a:t>
            </a:r>
            <a:r>
              <a:rPr lang="ru-RU" sz="2400"/>
              <a:t> март</a:t>
            </a:r>
          </a:p>
          <a:p>
            <a:pPr marL="0" indent="0">
              <a:buNone/>
            </a:pPr>
            <a:r>
              <a:rPr lang="ru-RU" sz="2400" b="1"/>
              <a:t>Пожелание:</a:t>
            </a:r>
            <a:r>
              <a:rPr lang="ru-RU" sz="2400"/>
              <a:t> популярный курорт </a:t>
            </a:r>
          </a:p>
          <a:p>
            <a:pPr marL="0" indent="0">
              <a:buNone/>
            </a:pPr>
            <a:r>
              <a:rPr lang="ru-RU" sz="2400"/>
              <a:t>для любителей подводного мира и дайвинга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72A884-1A9E-466B-80AC-B8AF822C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0" y="1825625"/>
            <a:ext cx="4421080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74774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717F2-E82F-402C-B49B-3CF8A562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Досуг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597037-B8A3-4436-8DC2-03FE6620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" t="7379" r="6875" b="11068"/>
          <a:stretch>
            <a:fillRect/>
          </a:stretch>
        </p:blipFill>
        <p:spPr>
          <a:xfrm>
            <a:off x="303516" y="2134571"/>
            <a:ext cx="5984833" cy="318315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5426CB-7AA5-473E-856F-E8DB5898800A}"/>
              </a:ext>
            </a:extLst>
          </p:cNvPr>
          <p:cNvSpPr/>
          <p:nvPr/>
        </p:nvSpPr>
        <p:spPr>
          <a:xfrm>
            <a:off x="6430392" y="17711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У вас есть потрясающая возможность посетить удивительное и экстремальное шоу крокодилов — единственное в стране!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9CA067-463E-418D-B0F0-CD36758935FC}"/>
              </a:ext>
            </a:extLst>
          </p:cNvPr>
          <p:cNvSpPr/>
          <p:nvPr/>
        </p:nvSpPr>
        <p:spPr>
          <a:xfrm>
            <a:off x="6430392" y="28381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Если вы любите скорость, адреналин и драйв, попробуйте себя в роли гонщика — посетите картинг-центр!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0D6257-7563-40E9-A254-6814A071E7A6}"/>
              </a:ext>
            </a:extLst>
          </p:cNvPr>
          <p:cNvSpPr/>
          <p:nvPr/>
        </p:nvSpPr>
        <p:spPr>
          <a:xfrm>
            <a:off x="6430392" y="3817843"/>
            <a:ext cx="50010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Чуть меньше часа на автобусе — и вы окажетесь в Рас-Мохаммеде, первом национальном парке страны. В водной части парка обитают более тысячи видов рыб и свыше 150 видов кораллов. Чтобы полюбоваться ими, здесь нет необходимости нырять: часть рифа, возраст которой насчитывает до 2 миллиардов лет, со временем поднялась над поверхностью воды.</a:t>
            </a:r>
          </a:p>
        </p:txBody>
      </p:sp>
    </p:spTree>
    <p:extLst>
      <p:ext uri="{BB962C8B-B14F-4D97-AF65-F5344CB8AC3E}">
        <p14:creationId xmlns:p14="http://schemas.microsoft.com/office/powerpoint/2010/main" val="3701967907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748727-00D1-4AC9-952E-E6F15D4A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Цена и оплата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B601B2-573B-4849-A53C-31083614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25" t="20666" r="31975" b="10800"/>
          <a:stretch>
            <a:fillRect/>
          </a:stretch>
        </p:blipFill>
        <p:spPr>
          <a:xfrm>
            <a:off x="731520" y="1792859"/>
            <a:ext cx="4535424" cy="470001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2F8F18-0918-4693-9AE4-D8EAD4AE2882}"/>
              </a:ext>
            </a:extLst>
          </p:cNvPr>
          <p:cNvSpPr/>
          <p:nvPr/>
        </p:nvSpPr>
        <p:spPr>
          <a:xfrm>
            <a:off x="5548583" y="2067179"/>
            <a:ext cx="6192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/>
              <a:t>Итоговая стоимость для клиента</a:t>
            </a:r>
            <a:r>
              <a:rPr lang="ru-RU"/>
              <a:t>: 248 058, 9 рублей</a:t>
            </a:r>
          </a:p>
          <a:p>
            <a:r>
              <a:rPr lang="ru-RU" b="1"/>
              <a:t>Прибыль агентства по туру </a:t>
            </a:r>
            <a:r>
              <a:rPr lang="ru-RU"/>
              <a:t>(10% базовая комиссия туроператора) -  22 727 рублей</a:t>
            </a:r>
          </a:p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BD00A9-75CD-4E65-9825-76BB6269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00" y="3429000"/>
            <a:ext cx="5834738" cy="27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34513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E6DF1-AA9B-4C29-9354-BD7F9FA7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Памятка туристу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425B6B-B7E9-4F32-A810-772E823B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95" t="24652" r="15170" b="10420"/>
          <a:stretch>
            <a:fillRect/>
          </a:stretch>
        </p:blipFill>
        <p:spPr>
          <a:xfrm>
            <a:off x="2917794" y="1690688"/>
            <a:ext cx="6356411" cy="44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8499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85D36-BB00-4395-8EEA-FE28D929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Открытые 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C5134-702A-4B25-AC0B-3DE968E9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https://www.paks.ru/about</a:t>
            </a:r>
            <a:endParaRPr lang="ru-RU"/>
          </a:p>
          <a:p>
            <a:r>
              <a:rPr lang="en-US">
                <a:hlinkClick r:id="rId3"/>
              </a:rPr>
              <a:t>http://www.regencyplazasharm.com/regencyplaza/</a:t>
            </a:r>
            <a:endParaRPr lang="ru-RU"/>
          </a:p>
          <a:p>
            <a:r>
              <a:rPr lang="en-US">
                <a:hlinkClick r:id="rId4"/>
              </a:rPr>
              <a:t>https://www.aeroflot.ru/ru-ru</a:t>
            </a:r>
            <a:endParaRPr lang="ru-RU"/>
          </a:p>
          <a:p>
            <a:r>
              <a:rPr lang="en-US">
                <a:hlinkClick r:id="rId5"/>
              </a:rPr>
              <a:t>https://www.ingos.ru/</a:t>
            </a:r>
            <a:endParaRPr lang="ru-RU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58017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DEF17-9B30-4794-A2D6-1B4C3AB3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Контакты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3D0E69-5494-45DF-8EEB-B7D416803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Менеджер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B53318-C57F-4309-BD79-0F8A530A19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/>
              <a:t>Имя</a:t>
            </a:r>
          </a:p>
          <a:p>
            <a:r>
              <a:rPr lang="ru-RU"/>
              <a:t>Телефон</a:t>
            </a:r>
          </a:p>
          <a:p>
            <a:r>
              <a:rPr lang="ru-RU"/>
              <a:t>Эл. почта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1379D1-3B30-4088-9E64-7DF5D6377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/>
              <a:t>Менеджер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EFAB3F0-967A-49F1-9B6D-956B164D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/>
              <a:t>Имя</a:t>
            </a:r>
          </a:p>
          <a:p>
            <a:r>
              <a:rPr lang="ru-RU"/>
              <a:t>Телефон</a:t>
            </a:r>
          </a:p>
          <a:p>
            <a:r>
              <a:rPr lang="ru-RU"/>
              <a:t>Эл. почта</a:t>
            </a:r>
          </a:p>
        </p:txBody>
      </p:sp>
    </p:spTree>
    <p:extLst>
      <p:ext uri="{BB962C8B-B14F-4D97-AF65-F5344CB8AC3E}">
        <p14:creationId xmlns:p14="http://schemas.microsoft.com/office/powerpoint/2010/main" val="1763990413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EFDD0E-F621-48A5-BB25-5A8C74C93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74338573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DD017-FA38-47C4-BB29-1929DFED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Переговоры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21AF36-79FA-4116-99FC-B5A19CBFD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957" y="1589103"/>
            <a:ext cx="5764289" cy="5149048"/>
          </a:xfrm>
        </p:spPr>
        <p:txBody>
          <a:bodyPr>
            <a:normAutofit fontScale="62500" lnSpcReduction="20000"/>
          </a:bodyPr>
          <a:lstStyle/>
          <a:p>
            <a:r>
              <a:rPr lang="ru-RU"/>
              <a:t>Полный состав: Иван (34 лет), Ольга (31 год), Роман (8 лет)</a:t>
            </a:r>
          </a:p>
          <a:p>
            <a:r>
              <a:rPr lang="ru-RU"/>
              <a:t>Страна курорт: Египет/ Шарм-эль-Шейх</a:t>
            </a:r>
          </a:p>
          <a:p>
            <a:r>
              <a:rPr lang="ru-RU"/>
              <a:t>Конкретные даты: с 9.03 по 16.03</a:t>
            </a:r>
          </a:p>
          <a:p>
            <a:r>
              <a:rPr lang="ru-RU"/>
              <a:t>Продолжительность: 7 дней</a:t>
            </a:r>
          </a:p>
          <a:p>
            <a:r>
              <a:rPr lang="ru-RU"/>
              <a:t>Вылет (Перелет): Москва</a:t>
            </a:r>
          </a:p>
          <a:p>
            <a:r>
              <a:rPr lang="ru-RU"/>
              <a:t>Отель: 5 Звезд, на 1-й линии, вид на море, аквапарк</a:t>
            </a:r>
          </a:p>
          <a:p>
            <a:r>
              <a:rPr lang="ru-RU"/>
              <a:t>Номер: семейный номер </a:t>
            </a:r>
            <a:r>
              <a:rPr lang="en-US"/>
              <a:t>(FR)</a:t>
            </a:r>
            <a:endParaRPr lang="ru-RU"/>
          </a:p>
          <a:p>
            <a:r>
              <a:rPr lang="ru-RU"/>
              <a:t>Питание: все включено (А</a:t>
            </a:r>
            <a:r>
              <a:rPr lang="en-US"/>
              <a:t>L</a:t>
            </a:r>
            <a:r>
              <a:rPr lang="ru-RU"/>
              <a:t>)</a:t>
            </a:r>
          </a:p>
          <a:p>
            <a:r>
              <a:rPr lang="ru-RU"/>
              <a:t>Трансфер: групповой</a:t>
            </a:r>
          </a:p>
          <a:p>
            <a:r>
              <a:rPr lang="ru-RU"/>
              <a:t>Страховка: базовая + от невыезда</a:t>
            </a:r>
          </a:p>
          <a:p>
            <a:r>
              <a:rPr lang="ru-RU"/>
              <a:t>Пожелание: экскурсия по Каиру,рекомендации по досугу и развлечениям, снорклинг, покупка сувениров</a:t>
            </a:r>
          </a:p>
          <a:p>
            <a:r>
              <a:rPr lang="ru-RU"/>
              <a:t>Противопоказания: нет</a:t>
            </a:r>
          </a:p>
          <a:p>
            <a:r>
              <a:rPr lang="ru-RU"/>
              <a:t>Бюджет: 600 000 рублей</a:t>
            </a:r>
          </a:p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CB0B26-C04C-4ABD-9B0C-01C3F89A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60" y="2038612"/>
            <a:ext cx="4590603" cy="25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6387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F88BC-7603-4916-A2D2-003A375B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Добро пожаловать в Египет!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CB4F57-EA08-4712-AF67-537A24EF3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99139" y="2173514"/>
            <a:ext cx="6472669" cy="36845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/>
              <a:t>Египет</a:t>
            </a:r>
            <a:r>
              <a:rPr lang="ru-RU"/>
              <a:t> — государство в Северной Африке и на Синайском полуострове Азии, страна морских курортов и древних достопримечательностей!</a:t>
            </a:r>
          </a:p>
          <a:p>
            <a:pPr marL="0" indent="0">
              <a:buNone/>
            </a:pPr>
            <a:r>
              <a:rPr lang="ru-RU" b="1"/>
              <a:t>Столица:</a:t>
            </a:r>
            <a:r>
              <a:rPr lang="ru-RU"/>
              <a:t> Каир</a:t>
            </a:r>
          </a:p>
          <a:p>
            <a:pPr marL="0" indent="0">
              <a:buNone/>
            </a:pPr>
            <a:r>
              <a:rPr lang="ru-RU" b="1"/>
              <a:t>Язык:</a:t>
            </a:r>
            <a:r>
              <a:rPr lang="ru-RU"/>
              <a:t> Арабский</a:t>
            </a:r>
          </a:p>
          <a:p>
            <a:pPr marL="0" indent="0">
              <a:buNone/>
            </a:pPr>
            <a:r>
              <a:rPr lang="ru-RU" b="1"/>
              <a:t>Религия:</a:t>
            </a:r>
            <a:r>
              <a:rPr lang="ru-RU"/>
              <a:t> Ислам</a:t>
            </a:r>
          </a:p>
          <a:p>
            <a:pPr marL="0" indent="0">
              <a:buNone/>
            </a:pPr>
            <a:r>
              <a:rPr lang="ru-RU" b="1"/>
              <a:t>Валюта:</a:t>
            </a:r>
            <a:r>
              <a:rPr lang="ru-RU"/>
              <a:t> Египетский фунт</a:t>
            </a:r>
          </a:p>
          <a:p>
            <a:pPr marL="0" indent="0">
              <a:buNone/>
            </a:pPr>
            <a:r>
              <a:rPr lang="ru-RU" b="1"/>
              <a:t>Время:</a:t>
            </a:r>
            <a:r>
              <a:rPr lang="ru-RU"/>
              <a:t> UTC+2, летом UTC+3</a:t>
            </a:r>
          </a:p>
          <a:p>
            <a:pPr marL="0" indent="0">
              <a:buNone/>
            </a:pPr>
            <a:r>
              <a:rPr lang="ru-RU" b="1"/>
              <a:t>Виза:</a:t>
            </a:r>
            <a:r>
              <a:rPr lang="ru-RU"/>
              <a:t> Для граждан России въезд является визовым</a:t>
            </a:r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BF17E3-6A45-4A3F-B875-BE4EE447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645">
            <a:off x="9921577" y="732371"/>
            <a:ext cx="1976492" cy="12353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0EFA86-B0FE-4BB2-B5C2-9F15F3EF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2" y="2549155"/>
            <a:ext cx="3265629" cy="2528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F0973A-AB46-43D7-998B-0FB408A92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68682">
            <a:off x="255520" y="560422"/>
            <a:ext cx="1958739" cy="108710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8EEA65B-A546-402F-9178-22012965C77A}"/>
              </a:ext>
            </a:extLst>
          </p:cNvPr>
          <p:cNvSpPr/>
          <p:nvPr/>
        </p:nvSpPr>
        <p:spPr>
          <a:xfrm>
            <a:off x="622762" y="5936494"/>
            <a:ext cx="2743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https://www.paks.ru/egypt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747228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9C7F26C-A052-40AF-81B8-63905C58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Природные и рекреационные ресурсы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C16BB4E0-B6C4-4C3A-AA8B-1D8C1CE0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1293" y="1825625"/>
            <a:ext cx="6222507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spcBef>
                <a:spcPct val="0"/>
              </a:spcBef>
              <a:buNone/>
            </a:pPr>
            <a:r>
              <a:rPr lang="ru-RU" sz="2400" b="1"/>
              <a:t>География:</a:t>
            </a:r>
            <a:r>
              <a:rPr lang="ru-RU" sz="2400"/>
              <a:t> Египет расположен на севере Африки и на Синайском п-ове Азии, омывается Красным и Средиземным морями. Граничит с Палестиной, Израилем, Ливией и Суданом.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ru-RU" sz="2400"/>
              <a:t>Египту принадлежит один из самых крупных искусственно сооружённых каналов — </a:t>
            </a:r>
            <a:r>
              <a:rPr lang="ru-RU" sz="2400" b="1" i="1"/>
              <a:t>Суэцкий канал</a:t>
            </a:r>
            <a:r>
              <a:rPr lang="ru-RU" sz="2400"/>
              <a:t>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ru-RU" sz="2400"/>
              <a:t>По территории Египта с юга на север протекает одна из двух величайших по протяжённости рек в мире — </a:t>
            </a:r>
            <a:r>
              <a:rPr lang="ru-RU" sz="2400" b="1" i="1"/>
              <a:t>Нил</a:t>
            </a:r>
            <a:r>
              <a:rPr lang="ru-RU" sz="2400"/>
              <a:t>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ru-RU" sz="2400" b="1"/>
              <a:t>Климат: </a:t>
            </a:r>
            <a:r>
              <a:rPr lang="ru-RU" sz="2400"/>
              <a:t>Территория Египта расположена в зоне тропического и субтропического климата, для которого характерны жаркое засушливое лето с температурой до +35°С в Шарм-эль-Шейхе и Хургаде, мягкая влажная зима с температурой до +22°С. Пляжный сезон длится с ноября по март.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ru-RU" sz="2400" b="1"/>
              <a:t>Температура воды </a:t>
            </a:r>
            <a:r>
              <a:rPr lang="ru-RU" sz="2400"/>
              <a:t>в Средиземном море летом +26°С, зимой +16°С, в Красном +28°С и +23°С соответственно.</a:t>
            </a:r>
          </a:p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72FB68-C0D7-40AC-84D5-8B507B30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2174540"/>
            <a:ext cx="4492239" cy="29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2478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CBA95-E086-4943-8C7B-BC4286E9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 Туризм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A2A8E7-CA72-4918-BDC2-98CEB24C5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125" y="1603683"/>
            <a:ext cx="5181600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600"/>
              <a:t>Египет популярен среди любителей пляжного отдыха и дайвинга, которые можно сочетать с обширной экскурсионной программой. </a:t>
            </a:r>
          </a:p>
          <a:p>
            <a:pPr marL="0" indent="0" algn="just">
              <a:buNone/>
            </a:pPr>
            <a:r>
              <a:rPr lang="ru-RU" sz="2600"/>
              <a:t>В Египте зародилась древнейшая цивилизация, благодаря чему в стране сохранилось много памятников древности и одно из «7 чудес света» — пирамиды Гизы.</a:t>
            </a:r>
          </a:p>
          <a:p>
            <a:pPr marL="0" indent="0" algn="just">
              <a:buNone/>
            </a:pPr>
            <a:r>
              <a:rPr lang="ru-RU" sz="2600" b="1"/>
              <a:t>Основные туристические курорты:</a:t>
            </a:r>
            <a:r>
              <a:rPr lang="ru-RU" sz="2600"/>
              <a:t> </a:t>
            </a:r>
            <a:r>
              <a:rPr lang="ru-RU" sz="26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Хургада,</a:t>
            </a:r>
            <a:r>
              <a:rPr lang="ru-RU" sz="2600"/>
              <a:t> </a:t>
            </a:r>
            <a:r>
              <a:rPr lang="ru-RU" sz="26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Шарм эль Шейх,</a:t>
            </a:r>
            <a:r>
              <a:rPr lang="ru-RU" sz="2600"/>
              <a:t> </a:t>
            </a:r>
            <a:r>
              <a:rPr lang="ru-RU" sz="26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Каир.</a:t>
            </a:r>
            <a:endParaRPr lang="ru-RU" sz="2600"/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13346-2E99-4A3E-8C19-61A3722D8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77" y="2388093"/>
            <a:ext cx="4925755" cy="26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84752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7E894-0788-4BCD-B370-83CA7CA4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Условия въезда и виза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A7B658-0C2B-47F1-91D0-5E4A8815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950" y="1577051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sz="3200"/>
              <a:t>Для въезда в Египет заграничный паспорт должен быть действителен в течение как минимум шести месяцев после предполагаемой даты въезда в Египет.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4B028F-A814-4EE4-A01A-E27F95EC7D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sz="2900" b="1"/>
              <a:t>Для граждан России </a:t>
            </a:r>
            <a:r>
              <a:rPr lang="ru-RU" sz="2900"/>
              <a:t>въезд является визовым.</a:t>
            </a:r>
          </a:p>
          <a:p>
            <a:pPr marL="0" indent="0" algn="just">
              <a:buNone/>
            </a:pPr>
            <a:r>
              <a:rPr lang="ru-RU" sz="2900" b="1"/>
              <a:t>Стоимость визы</a:t>
            </a:r>
            <a:r>
              <a:rPr lang="ru-RU" sz="2900"/>
              <a:t> - 25$ с человека. Максимальный период нахождения по визе 30 дней.</a:t>
            </a:r>
          </a:p>
          <a:p>
            <a:pPr marL="0" indent="0" algn="just">
              <a:buNone/>
            </a:pPr>
            <a:r>
              <a:rPr lang="ru-RU" sz="2900" b="1"/>
              <a:t>Визу можно получить 2 способами:</a:t>
            </a:r>
            <a:endParaRPr lang="ru-RU" sz="2900"/>
          </a:p>
          <a:p>
            <a:pPr marL="0" indent="0" algn="just">
              <a:buNone/>
            </a:pPr>
            <a:r>
              <a:rPr lang="ru-RU" sz="2900"/>
              <a:t>По прилету в аэропорту. Для оплаты визы по прилету нужны только наличные деньги.</a:t>
            </a:r>
          </a:p>
          <a:p>
            <a:pPr marL="0" indent="0" algn="just">
              <a:buNone/>
            </a:pPr>
            <a:r>
              <a:rPr lang="ru-RU" sz="2900"/>
              <a:t>Оформить заранее на сайте  </a:t>
            </a:r>
            <a:r>
              <a:rPr lang="ru-RU" sz="2900">
                <a:hlinkClick r:id="rId2"/>
              </a:rPr>
              <a:t>www.visa2egypt.gov.eg/eVisa/Home</a:t>
            </a:r>
            <a:endParaRPr lang="ru-RU" sz="2900"/>
          </a:p>
          <a:p>
            <a:pPr marL="0" indent="0" algn="just">
              <a:buNone/>
            </a:pPr>
            <a:r>
              <a:rPr lang="ru-RU" sz="2900"/>
              <a:t>Для граждан России разрешен безвизовый въезд в Шарм-Эль-Шейх, если срок пребывания не более 15 дней (включительно) и туристы не планируют покидать территорию Синая.</a:t>
            </a:r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3DEA4-56D3-4E70-ACCC-9B88D205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7" y="3187339"/>
            <a:ext cx="2409147" cy="24091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9A031-718E-47CD-BFEF-F68B8BAD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47" y="3395137"/>
            <a:ext cx="3265903" cy="18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0096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Информация о курорте</a:t>
            </a:r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92100" y="1387039"/>
            <a:ext cx="7797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/>
              <a:t>Шарм-эль-Шейх</a:t>
            </a:r>
            <a:r>
              <a:rPr lang="ru-RU"/>
              <a:t> - в переводе с арабского означает «залив Шейха» - один из лучших курортных центров Египта - расположен на юге Синайского полуострова. Шарм-Эль-Шейх ориентирован на активный отдых, поэтому здесь имеется множество вариантов развлечений для молодежи. Большинство ночных клубов сосредоточено в районе бухты Наама бей, где также имеются бойлинг-клубы, рестораны, шумные кафе, магазины, торговые центры и дискотеки. Шарм-Эль-Шейх является жемчужиной для любителей подводного мира, дайвинга и т.д. Здесь Вы сможете освоить все навыки подводного погружения и получить профессиональный сертификат.</a:t>
            </a:r>
            <a:endParaRPr lang="ru-RU" sz="20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203168-4939-4D03-BCAD-C35F4406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05" y="4065905"/>
            <a:ext cx="4044950" cy="24269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B9E89C-ECBB-4CD6-9F37-1A4F51D31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59" y="1306643"/>
            <a:ext cx="2771982" cy="24269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E918B2-7040-47F2-896F-F110DF3E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774" y="4542696"/>
            <a:ext cx="3833026" cy="17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5898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34550-1C28-4C24-98E7-38E0C104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Информация о туроператоре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A1F080-2A88-48B6-AE49-A70054CBB3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/>
              <a:t>Компания ПАКС</a:t>
            </a:r>
            <a:r>
              <a:rPr lang="ru-RU"/>
              <a:t> основана в 1992 году и является одним из старейших российских туроператоров. </a:t>
            </a:r>
          </a:p>
          <a:p>
            <a:r>
              <a:rPr lang="ru-RU"/>
              <a:t>К настоящему времени компания стала одним из лидеров российского туризма и регулярно занимает самые высокие места в различных туроператорских рейтингах.</a:t>
            </a:r>
          </a:p>
          <a:p>
            <a:r>
              <a:rPr lang="ru-RU"/>
              <a:t>Компания ПАКС является членом РСТ, АТОР, IATA и официальным агентом авиакомпаний «Аэрофлот-Российские авиалинии».</a:t>
            </a:r>
          </a:p>
          <a:p>
            <a:r>
              <a:rPr lang="ru-RU"/>
              <a:t>ООО «ПАКС-партнер» — </a:t>
            </a:r>
            <a:r>
              <a:rPr lang="ru-RU">
                <a:hlinkClick r:id="rId2"/>
              </a:rPr>
              <a:t>РТО 021613</a:t>
            </a:r>
            <a:br>
              <a:rPr lang="ru-RU">
                <a:hlinkClick r:id="rId2"/>
              </a:rPr>
            </a:br>
            <a:r>
              <a:rPr lang="ru-RU"/>
              <a:t>ООО «ПАКС-ТО» — </a:t>
            </a:r>
            <a:r>
              <a:rPr lang="ru-RU">
                <a:hlinkClick r:id="rId3"/>
              </a:rPr>
              <a:t>РТО 021614</a:t>
            </a:r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009C9A-1597-4767-A4EA-246AE2E0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081" y="1957433"/>
            <a:ext cx="4586119" cy="250803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FF67A0-6F0E-48BB-AFB5-D9DB98B83018}"/>
              </a:ext>
            </a:extLst>
          </p:cNvPr>
          <p:cNvSpPr/>
          <p:nvPr/>
        </p:nvSpPr>
        <p:spPr>
          <a:xfrm>
            <a:off x="8722764" y="6165665"/>
            <a:ext cx="2770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https://www.paks.ru/about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923791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Широкоэкранный</PresentationFormat>
  <Paragraphs>126</Paragraphs>
  <Slides>25</Slides>
  <Notes>0</Notes>
  <TotalTime>348</TotalTime>
  <HiddenSlides>0</HiddenSlides>
  <MMClips>0</MMClips>
  <ScaleCrop>0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29">
      <vt:lpstr>Arial</vt:lpstr>
      <vt:lpstr>Calibri Light</vt:lpstr>
      <vt:lpstr>Calibri</vt:lpstr>
      <vt:lpstr>Тема Office</vt:lpstr>
      <vt:lpstr>Модуль А</vt:lpstr>
      <vt:lpstr>Информация о заказе (Заявка)</vt:lpstr>
      <vt:lpstr>Переговоры</vt:lpstr>
      <vt:lpstr>Добро пожаловать в Египет!</vt:lpstr>
      <vt:lpstr>Природные и рекреационные ресурсы</vt:lpstr>
      <vt:lpstr> Туризм</vt:lpstr>
      <vt:lpstr>Условия въезда и виза</vt:lpstr>
      <vt:lpstr>Информация о курорте</vt:lpstr>
      <vt:lpstr>Информация о туроператоре</vt:lpstr>
      <vt:lpstr>PowerPoint Presentation</vt:lpstr>
      <vt:lpstr>Наличие тура на сайте туроператора</vt:lpstr>
      <vt:lpstr>Перелет</vt:lpstr>
      <vt:lpstr>Проживание</vt:lpstr>
      <vt:lpstr>Условия проживания</vt:lpstr>
      <vt:lpstr>Питание</vt:lpstr>
      <vt:lpstr>Пляж</vt:lpstr>
      <vt:lpstr>Развлечения</vt:lpstr>
      <vt:lpstr>Страхование и безопасность туристов</vt:lpstr>
      <vt:lpstr>Экскурсионное обслуживание</vt:lpstr>
      <vt:lpstr>Досуг</vt:lpstr>
      <vt:lpstr>Цена и оплата</vt:lpstr>
      <vt:lpstr>Памятка туристу</vt:lpstr>
      <vt:lpstr>Открытые источники информации</vt:lpstr>
      <vt:lpstr>Контакты</vt:lpstr>
      <vt:lpstr>Спасибо за внимание!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Модуль А</dc:title>
  <dc:creator>Ноутбук</dc:creator>
  <cp:lastModifiedBy>Ноутбук</cp:lastModifiedBy>
  <cp:revision>35</cp:revision>
  <dcterms:created xsi:type="dcterms:W3CDTF">2023-03-03T19:49:57Z</dcterms:created>
  <dcterms:modified xsi:type="dcterms:W3CDTF">2025-02-17T18:51:02Z</dcterms:modified>
</cp:coreProperties>
</file>